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1264F2-9D27-BE46-9D1F-7F510A821492}" type="datetimeFigureOut">
              <a:rPr lang="en-US" smtClean="0"/>
              <a:t>3/21/2014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8E4051-7F8D-1348-A1C0-6D498A4FA92C}" type="slidenum">
              <a:rPr lang="en-US" smtClean="0"/>
              <a:t>‹#›</a:t>
            </a:fld>
            <a:endParaRPr lang="en-US"/>
          </a:p>
        </p:txBody>
      </p:sp>
    </p:spTree>
    <p:extLst>
      <p:ext uri="{BB962C8B-B14F-4D97-AF65-F5344CB8AC3E}">
        <p14:creationId xmlns:p14="http://schemas.microsoft.com/office/powerpoint/2010/main" val="34675551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the secure browser</a:t>
            </a:r>
            <a:r>
              <a:rPr lang="en-US" baseline="0" dirty="0" smtClean="0"/>
              <a:t> is launched it opens to this page. </a:t>
            </a:r>
            <a:r>
              <a:rPr lang="en-US" dirty="0" smtClean="0"/>
              <a:t>Students must enter their first name, SSID</a:t>
            </a:r>
            <a:r>
              <a:rPr lang="en-US" baseline="0" dirty="0" smtClean="0"/>
              <a:t> </a:t>
            </a:r>
            <a:r>
              <a:rPr lang="en-US" dirty="0" smtClean="0"/>
              <a:t>number, and the Session ID for the session that was created and then click </a:t>
            </a:r>
            <a:r>
              <a:rPr lang="en-US" b="0" dirty="0" smtClean="0"/>
              <a:t>[</a:t>
            </a:r>
            <a:r>
              <a:rPr lang="en-US" b="1" dirty="0" smtClean="0"/>
              <a:t>Sign In</a:t>
            </a:r>
            <a:r>
              <a:rPr lang="en-US" b="0" dirty="0" smtClean="0"/>
              <a:t>]. </a:t>
            </a:r>
          </a:p>
          <a:p>
            <a:endParaRPr lang="en-US" b="0" dirty="0" smtClean="0"/>
          </a:p>
          <a:p>
            <a:r>
              <a:rPr lang="en-US" dirty="0" smtClean="0"/>
              <a:t>Students can access the training tests through this page as well</a:t>
            </a:r>
            <a:r>
              <a:rPr lang="en-US" baseline="0" dirty="0" smtClean="0"/>
              <a:t> by clicking on the Training Test Site link at the bottom right of the table.</a:t>
            </a:r>
            <a:endParaRPr lang="en-US" dirty="0" smtClean="0"/>
          </a:p>
          <a:p>
            <a:r>
              <a:rPr lang="en-US" dirty="0" smtClean="0"/>
              <a:t> </a:t>
            </a:r>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2</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students answer the last item on the test, </a:t>
            </a:r>
            <a:r>
              <a:rPr lang="en-US" b="0" dirty="0" smtClean="0"/>
              <a:t>the [</a:t>
            </a:r>
            <a:r>
              <a:rPr lang="en-US" b="1" dirty="0" smtClean="0"/>
              <a:t>End Test</a:t>
            </a:r>
            <a:r>
              <a:rPr lang="en-US" b="0" dirty="0" smtClean="0"/>
              <a:t>] button will appear in the bottom right corner of the screen. The top of the screen will also display the following message: “The test has been completed and is ready to be submitted.” </a:t>
            </a:r>
          </a:p>
          <a:p>
            <a:r>
              <a:rPr lang="en-US" b="0" dirty="0" smtClean="0"/>
              <a:t> </a:t>
            </a:r>
          </a:p>
          <a:p>
            <a:r>
              <a:rPr lang="en-US" b="0" dirty="0" smtClean="0"/>
              <a:t>After students click the [</a:t>
            </a:r>
            <a:r>
              <a:rPr lang="en-US" b="1" dirty="0" smtClean="0"/>
              <a:t>End Test</a:t>
            </a:r>
            <a:r>
              <a:rPr lang="en-US" b="0" dirty="0" smtClean="0"/>
              <a:t>] button, a pop-up message will appear. Students may select [</a:t>
            </a:r>
            <a:r>
              <a:rPr lang="en-US" b="1" dirty="0" smtClean="0"/>
              <a:t>Yes</a:t>
            </a:r>
            <a:r>
              <a:rPr lang="en-US" b="0" dirty="0" smtClean="0"/>
              <a:t>] if they are ready to finish the test and [</a:t>
            </a:r>
            <a:r>
              <a:rPr lang="en-US" b="1" dirty="0" smtClean="0"/>
              <a:t>No</a:t>
            </a:r>
            <a:r>
              <a:rPr lang="en-US" b="0" dirty="0" smtClean="0"/>
              <a:t>] if they are not. After students select [</a:t>
            </a:r>
            <a:r>
              <a:rPr lang="en-US" b="1" dirty="0" smtClean="0"/>
              <a:t>Yes</a:t>
            </a:r>
            <a:r>
              <a:rPr lang="en-US" b="0" dirty="0" smtClean="0"/>
              <a:t>], a new screen presents two options:</a:t>
            </a:r>
            <a:r>
              <a:rPr lang="en-US" b="0" baseline="0" dirty="0" smtClean="0"/>
              <a:t> [</a:t>
            </a:r>
            <a:r>
              <a:rPr lang="en-US" b="1" dirty="0" smtClean="0"/>
              <a:t>Review My Answers</a:t>
            </a:r>
            <a:r>
              <a:rPr lang="en-US" b="0" dirty="0" smtClean="0"/>
              <a:t>] and [</a:t>
            </a:r>
            <a:r>
              <a:rPr lang="en-US" b="1" dirty="0" smtClean="0"/>
              <a:t>Submit Test</a:t>
            </a:r>
            <a:r>
              <a:rPr lang="en-US" b="0" dirty="0" smtClean="0"/>
              <a:t>]. To review answers and go back to the test, students can select an item or test page from the list and then click [</a:t>
            </a:r>
            <a:r>
              <a:rPr lang="en-US" b="1" dirty="0" smtClean="0"/>
              <a:t>Review My Answers</a:t>
            </a:r>
            <a:r>
              <a:rPr lang="en-US" b="0" dirty="0" smtClean="0"/>
              <a:t>]. While students are reviewing their answers, the [</a:t>
            </a:r>
            <a:r>
              <a:rPr lang="en-US" b="1" dirty="0" smtClean="0"/>
              <a:t>End Test</a:t>
            </a:r>
            <a:r>
              <a:rPr lang="en-US" b="0" dirty="0" smtClean="0"/>
              <a:t>] button will remain on the screen. To return to the </a:t>
            </a:r>
            <a:r>
              <a:rPr lang="en-US" b="1" dirty="0" smtClean="0"/>
              <a:t>End Test </a:t>
            </a:r>
            <a:r>
              <a:rPr lang="en-US" b="0" dirty="0" smtClean="0"/>
              <a:t>screen, the student should click that button again.</a:t>
            </a:r>
          </a:p>
          <a:p>
            <a:endParaRPr lang="en-US" b="0" dirty="0" smtClean="0"/>
          </a:p>
          <a:p>
            <a:pPr lvl="0"/>
            <a:r>
              <a:rPr lang="en-US" b="0" dirty="0" smtClean="0"/>
              <a:t>To complete the testing process, students must click the [</a:t>
            </a:r>
            <a:r>
              <a:rPr lang="en-US" b="1" dirty="0" smtClean="0"/>
              <a:t>Submit Test</a:t>
            </a:r>
            <a:r>
              <a:rPr lang="en-US" b="0" dirty="0" smtClean="0"/>
              <a:t>] button. After the student clicks [</a:t>
            </a:r>
            <a:r>
              <a:rPr lang="en-US" b="1" dirty="0" smtClean="0"/>
              <a:t>Submit Test</a:t>
            </a:r>
            <a:r>
              <a:rPr lang="en-US" b="0" dirty="0" smtClean="0"/>
              <a:t>], the test is officially completed. The student cannot log back in and review his or her answers. After the student submits the test for scoring, he or she will see the </a:t>
            </a:r>
            <a:r>
              <a:rPr lang="en-US" b="1" dirty="0" smtClean="0"/>
              <a:t>Test Successfully Submitted </a:t>
            </a:r>
            <a:r>
              <a:rPr lang="en-US" b="0" dirty="0" smtClean="0"/>
              <a:t>confirmation screen. This screen will show the student’s name, the test name, and the date the test was completed and submitted. </a:t>
            </a:r>
            <a:endParaRPr lang="en-US" b="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11</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After logging in, students will see the </a:t>
            </a:r>
            <a:r>
              <a:rPr lang="en-US" b="1" dirty="0" smtClean="0"/>
              <a:t>Is This You? </a:t>
            </a:r>
            <a:r>
              <a:rPr lang="en-US" b="0" dirty="0" smtClean="0"/>
              <a:t>screen. At this point, each student must verify his or her personal information.</a:t>
            </a:r>
          </a:p>
          <a:p>
            <a:r>
              <a:rPr lang="en-US" b="0" dirty="0" smtClean="0"/>
              <a:t> </a:t>
            </a:r>
          </a:p>
          <a:p>
            <a:pPr lvl="0"/>
            <a:r>
              <a:rPr lang="en-US" b="0" dirty="0" smtClean="0"/>
              <a:t>If all the information is correct, the student should click [</a:t>
            </a:r>
            <a:r>
              <a:rPr lang="en-US" b="1" dirty="0" smtClean="0"/>
              <a:t>Yes</a:t>
            </a:r>
            <a:r>
              <a:rPr lang="en-US" b="0" dirty="0" smtClean="0"/>
              <a:t>]. If any of the information displayed is incorrect, especially the student’s name or grade, the student should not proceed with testing. Have the student click [</a:t>
            </a:r>
            <a:r>
              <a:rPr lang="en-US" b="1" dirty="0" smtClean="0"/>
              <a:t>No</a:t>
            </a:r>
            <a:r>
              <a:rPr lang="en-US" b="0" dirty="0" smtClean="0"/>
              <a:t>]. He or she will be redirected to the login page. Notify your LEA or School Administrator that the student’s information needs to be updated. </a:t>
            </a:r>
          </a:p>
          <a:p>
            <a:r>
              <a:rPr lang="en-US" b="0" dirty="0" smtClean="0"/>
              <a:t> </a:t>
            </a:r>
          </a:p>
          <a:p>
            <a:r>
              <a:rPr lang="en-US" b="0" dirty="0" smtClean="0"/>
              <a:t>Student information in the required demographic fields, including grade level, must be updated in your district SIS system and uploaded to UTREx</a:t>
            </a:r>
            <a:r>
              <a:rPr lang="en-US" b="0" baseline="0" dirty="0" smtClean="0"/>
              <a:t> before it can appear in the SAGE Systems.</a:t>
            </a:r>
            <a:endParaRPr lang="en-US" b="0" dirty="0" smtClean="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3</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a student confirms his or her identity, </a:t>
            </a:r>
            <a:r>
              <a:rPr lang="en-US" b="0" i="0" dirty="0" smtClean="0"/>
              <a:t>the </a:t>
            </a:r>
            <a:r>
              <a:rPr lang="en-US" b="1" i="0" dirty="0" smtClean="0"/>
              <a:t>Your Tests </a:t>
            </a:r>
            <a:r>
              <a:rPr lang="en-US" b="0" i="0" dirty="0" smtClean="0"/>
              <a:t>screen appears and all grade-level tests that the student is eligible to take are displayed.  </a:t>
            </a:r>
          </a:p>
          <a:p>
            <a:endParaRPr lang="en-US" b="0" i="0" dirty="0" smtClean="0"/>
          </a:p>
          <a:p>
            <a:pPr lvl="0"/>
            <a:r>
              <a:rPr lang="en-US" b="0" i="0" dirty="0" smtClean="0"/>
              <a:t>The available tests, which appear in green boxes, will indicate whether the student will be starting a new test or resuming a test. </a:t>
            </a:r>
          </a:p>
          <a:p>
            <a:pPr lvl="0"/>
            <a:endParaRPr lang="en-US" b="0" i="0" dirty="0" smtClean="0"/>
          </a:p>
          <a:p>
            <a:r>
              <a:rPr lang="en-US" dirty="0"/>
              <a:t>However, students will only be able to select those tests included in the test session (and those that the student has not yet completed).</a:t>
            </a:r>
          </a:p>
          <a:p>
            <a:pPr lvl="0"/>
            <a:endParaRPr lang="en-US" b="0" i="0" dirty="0" smtClean="0"/>
          </a:p>
          <a:p>
            <a:r>
              <a:rPr lang="en-US" b="0" i="0" dirty="0" smtClean="0"/>
              <a:t>To proceed, students will select an available test. The request will be sent to the Test Administrator. </a:t>
            </a:r>
          </a:p>
          <a:p>
            <a:endParaRPr lang="en-US" b="0" i="0" dirty="0" smtClean="0"/>
          </a:p>
          <a:p>
            <a:r>
              <a:rPr lang="en-US" b="0" i="0" dirty="0" smtClean="0"/>
              <a:t>The Test</a:t>
            </a:r>
            <a:r>
              <a:rPr lang="en-US" b="0" i="0" baseline="0" dirty="0" smtClean="0"/>
              <a:t> Administrator may add additional tests to his or her session at any time by checking the box next to the test name and confirming the selection in a pop-up message.</a:t>
            </a:r>
            <a:endParaRPr lang="en-US" b="0" i="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4</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141">
              <a:defRPr/>
            </a:pPr>
            <a:r>
              <a:rPr lang="en-US" b="0" i="0" baseline="0" dirty="0" smtClean="0"/>
              <a:t>The st</a:t>
            </a:r>
            <a:r>
              <a:rPr lang="en-US" b="0" i="0" dirty="0" smtClean="0"/>
              <a:t>udent will see the above</a:t>
            </a:r>
            <a:r>
              <a:rPr lang="en-US" b="0" i="0" baseline="0" dirty="0" smtClean="0"/>
              <a:t> </a:t>
            </a:r>
            <a:r>
              <a:rPr lang="en-US" b="0" i="0" dirty="0" smtClean="0"/>
              <a:t>display while waiting for the Test Administrator to approve the request for entry into the session.</a:t>
            </a:r>
          </a:p>
          <a:p>
            <a:endParaRPr lang="en-US" dirty="0"/>
          </a:p>
        </p:txBody>
      </p:sp>
      <p:sp>
        <p:nvSpPr>
          <p:cNvPr id="4" name="Slide Number Placeholder 3"/>
          <p:cNvSpPr>
            <a:spLocks noGrp="1"/>
          </p:cNvSpPr>
          <p:nvPr>
            <p:ph type="sldNum" sz="quarter" idx="10"/>
          </p:nvPr>
        </p:nvSpPr>
        <p:spPr/>
        <p:txBody>
          <a:bodyPr/>
          <a:lstStyle/>
          <a:p>
            <a:fld id="{8D5BE969-8060-4505-90F7-F2E6B981C982}"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43596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7823">
              <a:defRPr/>
            </a:pPr>
            <a:r>
              <a:rPr lang="en-US" b="0" i="0" dirty="0" smtClean="0"/>
              <a:t>After the Test Administrator has approved the student for testing, the student will need to verify the test information and settings on the </a:t>
            </a:r>
            <a:r>
              <a:rPr lang="en-US" b="1" i="0" dirty="0" smtClean="0"/>
              <a:t>Is</a:t>
            </a:r>
            <a:r>
              <a:rPr lang="en-US" b="0" i="0" dirty="0" smtClean="0"/>
              <a:t> </a:t>
            </a:r>
            <a:r>
              <a:rPr lang="en-US" b="1" i="0" dirty="0" smtClean="0"/>
              <a:t>This Your Test? </a:t>
            </a:r>
            <a:r>
              <a:rPr lang="en-US" b="0" i="0" dirty="0" smtClean="0"/>
              <a:t>screen. If the settings are correct, the student should click [</a:t>
            </a:r>
            <a:r>
              <a:rPr lang="en-US" b="1" i="0" dirty="0" smtClean="0"/>
              <a:t>Yes, Start My Test</a:t>
            </a:r>
            <a:r>
              <a:rPr lang="en-US" b="0" i="0" dirty="0" smtClean="0"/>
              <a:t>]. The student will proceed to either the Text-to-Speech Check or the </a:t>
            </a:r>
            <a:r>
              <a:rPr lang="en-US" b="1" i="0" dirty="0" smtClean="0"/>
              <a:t>Test Instructions and Help </a:t>
            </a:r>
            <a:r>
              <a:rPr lang="en-US" b="0" i="0" dirty="0" smtClean="0"/>
              <a:t>page. Note: Students accessing a test that has Text-to-Speech will be prompted to check their audio settings immediately after this step. If the settings are incorrect, the student should click [</a:t>
            </a:r>
            <a:r>
              <a:rPr lang="en-US" b="1" i="0" dirty="0" smtClean="0"/>
              <a:t>No</a:t>
            </a:r>
            <a:r>
              <a:rPr lang="en-US" b="0" i="0" dirty="0" smtClean="0"/>
              <a:t>]. He or she will return to Step 3, Selecting a Test. The student will have to select the test again and request approval from the Test Administrator. </a:t>
            </a:r>
          </a:p>
          <a:p>
            <a:r>
              <a:rPr lang="en-US" b="0" i="0" dirty="0" smtClean="0"/>
              <a:t> </a:t>
            </a:r>
          </a:p>
          <a:p>
            <a:r>
              <a:rPr lang="en-US" b="0" i="0" dirty="0" smtClean="0"/>
              <a:t>If any of the test settings on this page are incorrect, the student should log out. The TA should make the corrections and instruct the student to login to the test again. If the accommodations on this page are incorrect, the student should log out. The TA will need to make corrections in TIDE before the student can log in again to test.</a:t>
            </a:r>
          </a:p>
          <a:p>
            <a:r>
              <a:rPr lang="en-US" b="0" i="0" dirty="0" smtClean="0"/>
              <a:t> </a:t>
            </a:r>
          </a:p>
          <a:p>
            <a:endParaRPr lang="en-US" b="0" i="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6</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7823">
              <a:defRPr/>
            </a:pPr>
            <a:r>
              <a:rPr lang="en-US" b="0" dirty="0" smtClean="0"/>
              <a:t>All students should have headphones plugged into their computers and will be prompted to verify that they can hear the sample audio before continuing the login process.</a:t>
            </a:r>
          </a:p>
          <a:p>
            <a:r>
              <a:rPr lang="en-US" sz="800" dirty="0"/>
              <a:t> </a:t>
            </a:r>
            <a:endParaRPr lang="en-US" sz="2000" dirty="0"/>
          </a:p>
          <a:p>
            <a:pPr lvl="0"/>
            <a:r>
              <a:rPr lang="en-US" b="0" dirty="0" smtClean="0"/>
              <a:t>The student should click the green speaker icon and listen to the audio.</a:t>
            </a:r>
            <a:r>
              <a:rPr lang="en-US" b="0" baseline="0" dirty="0" smtClean="0"/>
              <a:t> </a:t>
            </a:r>
            <a:r>
              <a:rPr lang="en-US" b="0" dirty="0" smtClean="0"/>
              <a:t>If the voice was audible and clear, then the student should click [</a:t>
            </a:r>
            <a:r>
              <a:rPr lang="en-US" b="1" dirty="0" smtClean="0"/>
              <a:t>Yes, I heard the voice</a:t>
            </a:r>
            <a:r>
              <a:rPr lang="en-US" b="0" dirty="0" smtClean="0"/>
              <a:t>]. If the voice was not audible or clear, then the student should adjust the settings using the Volume and Pitch sliders. </a:t>
            </a:r>
          </a:p>
          <a:p>
            <a:pPr lvl="0"/>
            <a:endParaRPr lang="en-US" dirty="0"/>
          </a:p>
          <a:p>
            <a:pPr lvl="0"/>
            <a:r>
              <a:rPr lang="en-US" b="0" dirty="0" smtClean="0"/>
              <a:t>If the student still cannot hear the voice clearly, he or she should click [</a:t>
            </a:r>
            <a:r>
              <a:rPr lang="en-US" b="1" dirty="0" smtClean="0"/>
              <a:t>No, I did not hear the voice</a:t>
            </a:r>
            <a:r>
              <a:rPr lang="en-US" b="0" dirty="0" smtClean="0"/>
              <a:t>]. The student is then shown a message with instructions and offered the choice to continue without Text-to-Speech, try again, or log out. The student should either try again or log out. </a:t>
            </a:r>
          </a:p>
          <a:p>
            <a:pPr lvl="0"/>
            <a:endParaRPr lang="en-US" dirty="0"/>
          </a:p>
          <a:p>
            <a:pPr lvl="0"/>
            <a:r>
              <a:rPr lang="en-US" b="0" dirty="0" smtClean="0"/>
              <a:t>Text-to-Speech (TTS) is available for all students on all tests. TTS will not play where it violates the construct of the item. This includes the reading passages and any excerpts of these passages in the item stem or options.</a:t>
            </a:r>
            <a:endParaRPr lang="en-US" b="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7</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7823">
              <a:defRPr/>
            </a:pPr>
            <a:r>
              <a:rPr lang="en-US" dirty="0" smtClean="0"/>
              <a:t>After the student has verified his or her test settings and audio and </a:t>
            </a:r>
            <a:r>
              <a:rPr lang="en-US" b="0" i="0" dirty="0" smtClean="0"/>
              <a:t>clicked [</a:t>
            </a:r>
            <a:r>
              <a:rPr lang="en-US" b="1" i="0" dirty="0" smtClean="0"/>
              <a:t>Yes, Start My Test</a:t>
            </a:r>
            <a:r>
              <a:rPr lang="en-US" b="0" i="0" dirty="0" smtClean="0"/>
              <a:t>], the next page will show the </a:t>
            </a:r>
            <a:r>
              <a:rPr lang="en-US" b="1" i="0" dirty="0" smtClean="0"/>
              <a:t>Test Instructions and Help </a:t>
            </a:r>
            <a:r>
              <a:rPr lang="en-US" b="0" i="0" dirty="0" smtClean="0"/>
              <a:t>screen. Students may review the information on this screen to understand what test tools are available and how to navigate through the online test. The Help Guide is the same for the Training Tests and the </a:t>
            </a:r>
            <a:r>
              <a:rPr lang="en-US" b="0" i="0" smtClean="0"/>
              <a:t>Operational</a:t>
            </a:r>
            <a:r>
              <a:rPr lang="en-US" b="0" i="0" baseline="0" smtClean="0"/>
              <a:t> Tests.</a:t>
            </a:r>
            <a:endParaRPr lang="en-US" b="0" i="0" dirty="0" smtClean="0"/>
          </a:p>
          <a:p>
            <a:pPr defTabSz="917823">
              <a:defRPr/>
            </a:pPr>
            <a:endParaRPr lang="en-US" b="0" i="0" dirty="0" smtClean="0"/>
          </a:p>
          <a:p>
            <a:pPr defTabSz="917823">
              <a:defRPr/>
            </a:pPr>
            <a:r>
              <a:rPr lang="en-US" b="0" i="0" dirty="0" smtClean="0"/>
              <a:t>After the student has finished reviewing this screen, he or she should click [</a:t>
            </a:r>
            <a:r>
              <a:rPr lang="en-US" b="1" i="0" dirty="0" smtClean="0"/>
              <a:t>Begin Test Now</a:t>
            </a:r>
            <a:r>
              <a:rPr lang="en-US" b="0" i="0" dirty="0" smtClean="0"/>
              <a:t>]. When the student clicks the [</a:t>
            </a:r>
            <a:r>
              <a:rPr lang="en-US" b="1" i="0" dirty="0" smtClean="0"/>
              <a:t>Begin Test Now</a:t>
            </a:r>
            <a:r>
              <a:rPr lang="en-US" b="0" i="0" dirty="0" smtClean="0"/>
              <a:t>] button, he or she officially begins or resumes the current test opportunity.</a:t>
            </a:r>
          </a:p>
          <a:p>
            <a:r>
              <a:rPr lang="en-US" b="0" i="0" dirty="0" smtClean="0"/>
              <a:t> </a:t>
            </a:r>
          </a:p>
          <a:p>
            <a:r>
              <a:rPr lang="en-US" b="0" i="0" dirty="0" smtClean="0"/>
              <a:t> </a:t>
            </a:r>
          </a:p>
          <a:p>
            <a:r>
              <a:rPr lang="en-US" b="0" i="0" dirty="0" smtClean="0"/>
              <a:t> </a:t>
            </a:r>
          </a:p>
          <a:p>
            <a:r>
              <a:rPr lang="en-US" dirty="0" smtClean="0"/>
              <a:t/>
            </a:r>
            <a:br>
              <a:rPr lang="en-US" dirty="0" smtClean="0"/>
            </a:br>
            <a:r>
              <a:rPr lang="en-US" b="1"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8</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To answer </a:t>
            </a:r>
            <a:r>
              <a:rPr lang="en-US" b="0" dirty="0" smtClean="0"/>
              <a:t>multiple-choice items, students must click the desired answer option or click the circle with A, B, C, or D. </a:t>
            </a:r>
          </a:p>
          <a:p>
            <a:pPr lvl="0"/>
            <a:endParaRPr lang="en-US" sz="1100" dirty="0"/>
          </a:p>
          <a:p>
            <a:pPr lvl="0"/>
            <a:r>
              <a:rPr lang="en-US" b="0" dirty="0" smtClean="0"/>
              <a:t>To answer machine-scored constructed response items</a:t>
            </a:r>
            <a:r>
              <a:rPr lang="en-US" dirty="0" smtClean="0"/>
              <a:t>, students need to carefully follow the instructions given for each question.</a:t>
            </a:r>
            <a:endParaRPr lang="en-US"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9</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students will have the opportunity to review items. </a:t>
            </a:r>
          </a:p>
          <a:p>
            <a:endParaRPr lang="en-US" dirty="0" smtClean="0"/>
          </a:p>
          <a:p>
            <a:r>
              <a:rPr lang="en-US" dirty="0" smtClean="0"/>
              <a:t>While students must answer all test items on a page before moving on to the next page, they may return to a previous item if</a:t>
            </a:r>
            <a:r>
              <a:rPr lang="en-US" baseline="0" dirty="0" smtClean="0"/>
              <a:t> t</a:t>
            </a:r>
            <a:r>
              <a:rPr lang="en-US" dirty="0" smtClean="0"/>
              <a:t>he test has not been paused for more than 20 minutes. Note that the writing test does not have a pause rule so a student can come back later than the 20 minutes and</a:t>
            </a:r>
            <a:r>
              <a:rPr lang="en-US" baseline="0" dirty="0" smtClean="0"/>
              <a:t> continue where they left off until they complete the test.</a:t>
            </a:r>
            <a:r>
              <a:rPr lang="en-US" dirty="0" smtClean="0"/>
              <a:t>  </a:t>
            </a:r>
          </a:p>
          <a:p>
            <a:r>
              <a:rPr lang="en-US" dirty="0" smtClean="0"/>
              <a:t> </a:t>
            </a:r>
          </a:p>
          <a:p>
            <a:r>
              <a:rPr lang="en-US" dirty="0" smtClean="0"/>
              <a:t>Students can use either the </a:t>
            </a:r>
            <a:r>
              <a:rPr lang="en-US" b="0" dirty="0" smtClean="0"/>
              <a:t>[</a:t>
            </a:r>
            <a:r>
              <a:rPr lang="en-US" b="1" dirty="0" smtClean="0"/>
              <a:t>Back</a:t>
            </a:r>
            <a:r>
              <a:rPr lang="en-US" b="0" dirty="0" smtClean="0"/>
              <a:t>] button or the Past/Marked Questions drop-down menu to navigate to the item(s) they want to review. </a:t>
            </a:r>
          </a:p>
          <a:p>
            <a:endParaRPr lang="en-US" b="0" dirty="0" smtClean="0"/>
          </a:p>
          <a:p>
            <a:r>
              <a:rPr lang="en-US" b="0" dirty="0" smtClean="0"/>
              <a:t>The Grade 6 Math test is the only SAGE Assessment broken into</a:t>
            </a:r>
            <a:r>
              <a:rPr lang="en-US" b="0" baseline="0" dirty="0" smtClean="0"/>
              <a:t> two segments. T</a:t>
            </a:r>
            <a:r>
              <a:rPr lang="en-US" b="0" dirty="0" smtClean="0"/>
              <a:t>he first test segment allows a calculator to be used, while the second segment does not. Upon completion of the segment, students will see an End Segment/Review screen. They can only review items within the current segment. The student should click a question number on the left. The student will automatically be directed to that page. (Bottom image)</a:t>
            </a:r>
          </a:p>
          <a:p>
            <a:r>
              <a:rPr lang="en-US" b="0" dirty="0" smtClean="0"/>
              <a:t> </a:t>
            </a:r>
          </a:p>
          <a:p>
            <a:r>
              <a:rPr lang="en-US" b="0" dirty="0" smtClean="0"/>
              <a:t>After students click the [</a:t>
            </a:r>
            <a:r>
              <a:rPr lang="en-US" b="1" dirty="0" smtClean="0"/>
              <a:t>Next</a:t>
            </a:r>
            <a:r>
              <a:rPr lang="en-US" b="0" dirty="0" smtClean="0"/>
              <a:t>] button on the End Segment page, they have left the previous segment and started the new one. They cannot return to any questions in the previous segment(s). </a:t>
            </a:r>
          </a:p>
          <a:p>
            <a:endParaRPr lang="en-US" b="0" dirty="0" smtClean="0"/>
          </a:p>
          <a:p>
            <a:endParaRPr lang="en-US" b="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10</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3A42D39-E840-034E-88D2-3BE56B180424}" type="datetimeFigureOut">
              <a:rPr lang="en-US" smtClean="0"/>
              <a:t>3/21/2014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51EACD6-A525-4B49-8009-7F09B4461B4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A42D39-E840-034E-88D2-3BE56B180424}" type="datetimeFigureOut">
              <a:rPr lang="en-US" smtClean="0"/>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A42D39-E840-034E-88D2-3BE56B180424}" type="datetimeFigureOut">
              <a:rPr lang="en-US" smtClean="0"/>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A42D39-E840-034E-88D2-3BE56B180424}" type="datetimeFigureOut">
              <a:rPr lang="en-US" smtClean="0"/>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3A42D39-E840-034E-88D2-3BE56B180424}" type="datetimeFigureOut">
              <a:rPr lang="en-US" smtClean="0"/>
              <a:t>3/21/2014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A42D39-E840-034E-88D2-3BE56B180424}" type="datetimeFigureOut">
              <a:rPr lang="en-US" smtClean="0"/>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3A42D39-E840-034E-88D2-3BE56B180424}" type="datetimeFigureOut">
              <a:rPr lang="en-US" smtClean="0"/>
              <a:t>3/21/2014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3A42D39-E840-034E-88D2-3BE56B180424}" type="datetimeFigureOut">
              <a:rPr lang="en-US" smtClean="0"/>
              <a:t>3/21/2014</a:t>
            </a:fld>
            <a:endParaRPr lang="en-US"/>
          </a:p>
        </p:txBody>
      </p:sp>
      <p:sp>
        <p:nvSpPr>
          <p:cNvPr id="8" name="Slide Number Placeholder 7"/>
          <p:cNvSpPr>
            <a:spLocks noGrp="1"/>
          </p:cNvSpPr>
          <p:nvPr>
            <p:ph type="sldNum" sz="quarter" idx="11"/>
          </p:nvPr>
        </p:nvSpPr>
        <p:spPr/>
        <p:txBody>
          <a:bodyPr/>
          <a:lstStyle/>
          <a:p>
            <a:fld id="{83A28238-1084-BC40-A106-F1EAD1A3B1B7}"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42D39-E840-034E-88D2-3BE56B180424}" type="datetimeFigureOut">
              <a:rPr lang="en-US" smtClean="0"/>
              <a:t>3/21/2014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A42D39-E840-034E-88D2-3BE56B180424}" type="datetimeFigureOut">
              <a:rPr lang="en-US" smtClean="0"/>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83A28238-1084-BC40-A106-F1EAD1A3B1B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3A42D39-E840-034E-88D2-3BE56B180424}" type="datetimeFigureOut">
              <a:rPr lang="en-US" smtClean="0"/>
              <a:t>3/21/2014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28238-1084-BC40-A106-F1EAD1A3B1B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3A42D39-E840-034E-88D2-3BE56B180424}" type="datetimeFigureOut">
              <a:rPr lang="en-US" smtClean="0"/>
              <a:t>3/21/2014</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3A28238-1084-BC40-A106-F1EAD1A3B1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effectLst>
                  <a:outerShdw blurRad="50800" dist="38100" dir="2700000" algn="tl" rotWithShape="0">
                    <a:srgbClr val="000000">
                      <a:alpha val="43000"/>
                    </a:srgbClr>
                  </a:outerShdw>
                </a:effectLst>
              </a:rPr>
              <a:t>Detailed Step by Step Test Guide for Students</a:t>
            </a:r>
            <a:endParaRPr lang="en-US" dirty="0">
              <a:effectLst>
                <a:outerShdw blurRad="50800" dist="38100" dir="2700000" algn="tl" rotWithShape="0">
                  <a:srgbClr val="000000">
                    <a:alpha val="43000"/>
                  </a:srgbClr>
                </a:outerShdw>
              </a:effectLst>
            </a:endParaRPr>
          </a:p>
        </p:txBody>
      </p:sp>
      <p:sp>
        <p:nvSpPr>
          <p:cNvPr id="5" name="Text Placeholder 4"/>
          <p:cNvSpPr>
            <a:spLocks noGrp="1"/>
          </p:cNvSpPr>
          <p:nvPr>
            <p:ph type="body" idx="1"/>
          </p:nvPr>
        </p:nvSpPr>
        <p:spPr>
          <a:xfrm>
            <a:off x="7162799" y="4655323"/>
            <a:ext cx="1726901" cy="1817396"/>
          </a:xfrm>
        </p:spPr>
        <p:txBody>
          <a:bodyPr>
            <a:noAutofit/>
          </a:bodyPr>
          <a:lstStyle/>
          <a:p>
            <a:r>
              <a:rPr lang="en-US" dirty="0" smtClean="0"/>
              <a:t>SAGE 2014</a:t>
            </a:r>
            <a:endParaRPr lang="en-US" dirty="0"/>
          </a:p>
        </p:txBody>
      </p:sp>
      <p:pic>
        <p:nvPicPr>
          <p:cNvPr id="6" name="Picture 5" descr="canyons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799" y="258441"/>
            <a:ext cx="1762764" cy="1693906"/>
          </a:xfrm>
          <a:prstGeom prst="rect">
            <a:avLst/>
          </a:prstGeom>
        </p:spPr>
      </p:pic>
    </p:spTree>
    <p:extLst>
      <p:ext uri="{BB962C8B-B14F-4D97-AF65-F5344CB8AC3E}">
        <p14:creationId xmlns:p14="http://schemas.microsoft.com/office/powerpoint/2010/main" val="3432310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2346"/>
            <a:ext cx="9144000" cy="1139826"/>
          </a:xfrm>
        </p:spPr>
        <p:txBody>
          <a:bodyPr>
            <a:normAutofit/>
          </a:bodyPr>
          <a:lstStyle/>
          <a:p>
            <a:r>
              <a:rPr lang="en-US" sz="4000" dirty="0">
                <a:solidFill>
                  <a:srgbClr val="FFFF00"/>
                </a:solidFill>
              </a:rPr>
              <a:t>STUDENTS: </a:t>
            </a:r>
            <a:r>
              <a:rPr lang="en-US" sz="4000" dirty="0" smtClean="0">
                <a:ln>
                  <a:noFill/>
                </a:ln>
              </a:rPr>
              <a:t>Reviewing Items</a:t>
            </a:r>
            <a:endParaRPr lang="en-US" sz="4000" dirty="0">
              <a:ln>
                <a:noFill/>
              </a:ln>
            </a:endParaRPr>
          </a:p>
        </p:txBody>
      </p:sp>
      <p:pic>
        <p:nvPicPr>
          <p:cNvPr id="5" name="Content Placeholder 4" descr="Student_Past-MarkedQuestions.png"/>
          <p:cNvPicPr>
            <a:picLocks noGrp="1"/>
          </p:cNvPicPr>
          <p:nvPr>
            <p:ph idx="1"/>
          </p:nvPr>
        </p:nvPicPr>
        <p:blipFill>
          <a:blip r:embed="rId3" cstate="print"/>
          <a:stretch>
            <a:fillRect/>
          </a:stretch>
        </p:blipFill>
        <p:spPr>
          <a:xfrm>
            <a:off x="2667000" y="2932606"/>
            <a:ext cx="3930537" cy="1702200"/>
          </a:xfrm>
          <a:prstGeom prst="rect">
            <a:avLst/>
          </a:prstGeom>
          <a:ln>
            <a:solidFill>
              <a:schemeClr val="bg1">
                <a:lumMod val="75000"/>
              </a:schemeClr>
            </a:solidFill>
          </a:ln>
        </p:spPr>
      </p:pic>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10</a:t>
            </a:fld>
            <a:endParaRPr lang="en-US" dirty="0">
              <a:solidFill>
                <a:prstClr val="black">
                  <a:tint val="75000"/>
                </a:prstClr>
              </a:solidFill>
            </a:endParaRPr>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362" y="4907589"/>
            <a:ext cx="7915275" cy="1514475"/>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4700" y="1445618"/>
            <a:ext cx="8810700" cy="1015663"/>
          </a:xfrm>
          <a:prstGeom prst="rect">
            <a:avLst/>
          </a:prstGeom>
          <a:noFill/>
        </p:spPr>
        <p:txBody>
          <a:bodyPr wrap="none" rtlCol="0">
            <a:spAutoFit/>
          </a:bodyPr>
          <a:lstStyle/>
          <a:p>
            <a:r>
              <a:rPr lang="en-US" sz="2000" dirty="0" smtClean="0"/>
              <a:t>Reminder: once you have ended a test session, you can not go back to past</a:t>
            </a:r>
          </a:p>
          <a:p>
            <a:r>
              <a:rPr lang="en-US" sz="2000" dirty="0" smtClean="0"/>
              <a:t> questions and modify responses. Please review test questions before</a:t>
            </a:r>
          </a:p>
          <a:p>
            <a:r>
              <a:rPr lang="en-US" sz="2000" dirty="0" smtClean="0"/>
              <a:t> logging out each test period. </a:t>
            </a:r>
            <a:endParaRPr lang="en-US" sz="2000" dirty="0"/>
          </a:p>
        </p:txBody>
      </p:sp>
    </p:spTree>
    <p:extLst>
      <p:ext uri="{BB962C8B-B14F-4D97-AF65-F5344CB8AC3E}">
        <p14:creationId xmlns:p14="http://schemas.microsoft.com/office/powerpoint/2010/main" val="2330533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7853"/>
            <a:ext cx="9144000" cy="767730"/>
          </a:xfrm>
        </p:spPr>
        <p:txBody>
          <a:bodyPr>
            <a:normAutofit/>
          </a:bodyPr>
          <a:lstStyle/>
          <a:p>
            <a:r>
              <a:rPr lang="en-US" sz="4000" dirty="0">
                <a:solidFill>
                  <a:srgbClr val="FFFF00"/>
                </a:solidFill>
              </a:rPr>
              <a:t>STUDENTS: </a:t>
            </a:r>
            <a:r>
              <a:rPr lang="en-US" sz="3800" dirty="0" smtClean="0">
                <a:ln>
                  <a:noFill/>
                </a:ln>
              </a:rPr>
              <a:t>Ending the Test</a:t>
            </a:r>
            <a:endParaRPr lang="en-US" sz="3800"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11</a:t>
            </a:fld>
            <a:endParaRPr lang="en-US" dirty="0">
              <a:solidFill>
                <a:prstClr val="black">
                  <a:tint val="75000"/>
                </a:prstClr>
              </a:solidFill>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9986"/>
          <a:stretch/>
        </p:blipFill>
        <p:spPr bwMode="auto">
          <a:xfrm>
            <a:off x="2030981" y="1676401"/>
            <a:ext cx="5257859" cy="2745796"/>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3424" y="3975293"/>
            <a:ext cx="6757409" cy="2379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3" name="Rounded Rectangle 2"/>
          <p:cNvSpPr/>
          <p:nvPr/>
        </p:nvSpPr>
        <p:spPr>
          <a:xfrm>
            <a:off x="6858000" y="1752600"/>
            <a:ext cx="430839" cy="42062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Rounded Rectangle 4"/>
          <p:cNvSpPr/>
          <p:nvPr/>
        </p:nvSpPr>
        <p:spPr>
          <a:xfrm>
            <a:off x="3505200" y="5844271"/>
            <a:ext cx="1257112" cy="32792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928947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066800"/>
          </a:xfrm>
        </p:spPr>
        <p:txBody>
          <a:bodyPr>
            <a:normAutofit/>
          </a:bodyPr>
          <a:lstStyle/>
          <a:p>
            <a:r>
              <a:rPr lang="en-US" sz="4000" dirty="0" smtClean="0">
                <a:solidFill>
                  <a:srgbClr val="FFFF00"/>
                </a:solidFill>
              </a:rPr>
              <a:t>  STUDENTS</a:t>
            </a:r>
            <a:r>
              <a:rPr lang="en-US" sz="4000" dirty="0">
                <a:solidFill>
                  <a:srgbClr val="FFFF00"/>
                </a:solidFill>
              </a:rPr>
              <a:t>: </a:t>
            </a:r>
            <a:r>
              <a:rPr lang="en-US" sz="4000" dirty="0" smtClean="0">
                <a:ln>
                  <a:noFill/>
                </a:ln>
              </a:rPr>
              <a:t> </a:t>
            </a:r>
            <a:r>
              <a:rPr lang="en-US" sz="4000" dirty="0" smtClean="0"/>
              <a:t>Start of </a:t>
            </a:r>
            <a:r>
              <a:rPr lang="en-US" sz="4000" dirty="0" smtClean="0">
                <a:ln>
                  <a:noFill/>
                </a:ln>
              </a:rPr>
              <a:t>Testing</a:t>
            </a:r>
            <a:endParaRPr lang="en-US" sz="4000"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2</a:t>
            </a:fld>
            <a:endParaRPr lang="en-US" dirty="0">
              <a:solidFill>
                <a:prstClr val="black">
                  <a:tint val="75000"/>
                </a:prstClr>
              </a:solidFill>
            </a:endParaRPr>
          </a:p>
        </p:txBody>
      </p:sp>
      <p:sp>
        <p:nvSpPr>
          <p:cNvPr id="6" name="TextBox 5"/>
          <p:cNvSpPr txBox="1"/>
          <p:nvPr/>
        </p:nvSpPr>
        <p:spPr>
          <a:xfrm>
            <a:off x="304800" y="1693165"/>
            <a:ext cx="3505200" cy="4924424"/>
          </a:xfrm>
          <a:prstGeom prst="rect">
            <a:avLst/>
          </a:prstGeom>
          <a:noFill/>
        </p:spPr>
        <p:txBody>
          <a:bodyPr wrap="square" rtlCol="0">
            <a:spAutoFit/>
          </a:bodyPr>
          <a:lstStyle/>
          <a:p>
            <a:r>
              <a:rPr lang="en-US" sz="2400" dirty="0" smtClean="0">
                <a:solidFill>
                  <a:prstClr val="black"/>
                </a:solidFill>
              </a:rPr>
              <a:t>When the secure </a:t>
            </a:r>
            <a:r>
              <a:rPr lang="en-US" sz="2400" dirty="0">
                <a:solidFill>
                  <a:prstClr val="black"/>
                </a:solidFill>
              </a:rPr>
              <a:t>b</a:t>
            </a:r>
            <a:r>
              <a:rPr lang="en-US" sz="2400" dirty="0" smtClean="0">
                <a:solidFill>
                  <a:prstClr val="black"/>
                </a:solidFill>
              </a:rPr>
              <a:t>rowser is launched, it opens to this page.   Click ICON</a:t>
            </a:r>
          </a:p>
          <a:p>
            <a:endParaRPr lang="en-US" sz="2400" dirty="0">
              <a:solidFill>
                <a:prstClr val="black"/>
              </a:solidFill>
            </a:endParaRPr>
          </a:p>
          <a:p>
            <a:pPr marL="776288" lvl="1" indent="-457200">
              <a:buFont typeface="Wingdings" charset="2"/>
              <a:buChar char="§"/>
            </a:pPr>
            <a:r>
              <a:rPr lang="en-US" sz="2600" dirty="0" smtClean="0"/>
              <a:t>From their ticket:  </a:t>
            </a:r>
          </a:p>
          <a:p>
            <a:pPr marL="1050925" lvl="2" indent="-457200">
              <a:buFont typeface="Wingdings" charset="2"/>
              <a:buChar char="§"/>
            </a:pPr>
            <a:r>
              <a:rPr lang="en-US" sz="2400" dirty="0" smtClean="0"/>
              <a:t>Enter First Name </a:t>
            </a:r>
          </a:p>
          <a:p>
            <a:pPr marL="1050925" lvl="2" indent="-457200">
              <a:buFont typeface="Wingdings" charset="2"/>
              <a:buChar char="§"/>
            </a:pPr>
            <a:r>
              <a:rPr lang="en-US" sz="2400" dirty="0" smtClean="0"/>
              <a:t>(as it appears on ticket), </a:t>
            </a:r>
          </a:p>
          <a:p>
            <a:pPr marL="1050925" lvl="2" indent="-457200">
              <a:buFont typeface="Wingdings" charset="2"/>
              <a:buChar char="§"/>
            </a:pPr>
            <a:r>
              <a:rPr lang="en-US" sz="2400" dirty="0" smtClean="0"/>
              <a:t>Enter SSID number, and </a:t>
            </a:r>
          </a:p>
          <a:p>
            <a:pPr marL="1050925" lvl="2" indent="-457200">
              <a:buFont typeface="Wingdings" charset="2"/>
              <a:buChar char="§"/>
            </a:pPr>
            <a:r>
              <a:rPr lang="en-US" sz="2400" dirty="0" smtClean="0"/>
              <a:t>Session ID.  </a:t>
            </a:r>
          </a:p>
          <a:p>
            <a:endParaRPr lang="en-US" sz="2400" dirty="0" smtClean="0">
              <a:solidFill>
                <a:prstClr val="black"/>
              </a:solidFill>
            </a:endParaRPr>
          </a:p>
          <a:p>
            <a:endParaRPr lang="en-US" sz="2400" dirty="0">
              <a:solidFill>
                <a:prstClr val="black"/>
              </a:solidFill>
            </a:endParaRPr>
          </a:p>
        </p:txBody>
      </p:sp>
      <p:pic>
        <p:nvPicPr>
          <p:cNvPr id="8" name="Picture 7" descr="Unknow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7587" y="1771831"/>
            <a:ext cx="1054100" cy="1104900"/>
          </a:xfrm>
          <a:prstGeom prst="rect">
            <a:avLst/>
          </a:prstGeom>
          <a:ln>
            <a:noFill/>
          </a:ln>
          <a:effectLst>
            <a:outerShdw blurRad="292100" dist="139700" dir="2700000" algn="tl" rotWithShape="0">
              <a:srgbClr val="333333">
                <a:alpha val="65000"/>
              </a:srgbClr>
            </a:outerShdw>
          </a:effectLst>
        </p:spPr>
      </p:pic>
      <p:pic>
        <p:nvPicPr>
          <p:cNvPr id="9" name="Picture 8" descr="Unknown-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3084" y="1693165"/>
            <a:ext cx="1041400" cy="2667000"/>
          </a:xfrm>
          <a:prstGeom prst="rect">
            <a:avLst/>
          </a:prstGeom>
          <a:ln>
            <a:noFill/>
          </a:ln>
          <a:effectLst>
            <a:outerShdw blurRad="292100" dist="139700" dir="2700000" algn="tl" rotWithShape="0">
              <a:srgbClr val="333333">
                <a:alpha val="65000"/>
              </a:srgbClr>
            </a:outerShdw>
          </a:effectLst>
        </p:spPr>
      </p:pic>
      <p:pic>
        <p:nvPicPr>
          <p:cNvPr id="1433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2991435"/>
            <a:ext cx="4857331" cy="3006453"/>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a:off x="3447914" y="2257505"/>
            <a:ext cx="1439673" cy="519624"/>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0" name="Right Arrow 9"/>
          <p:cNvSpPr/>
          <p:nvPr/>
        </p:nvSpPr>
        <p:spPr>
          <a:xfrm>
            <a:off x="3447914" y="4316261"/>
            <a:ext cx="1752709" cy="993743"/>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 name="TextBox 2"/>
          <p:cNvSpPr txBox="1"/>
          <p:nvPr/>
        </p:nvSpPr>
        <p:spPr>
          <a:xfrm>
            <a:off x="6327328" y="2147985"/>
            <a:ext cx="561930" cy="369332"/>
          </a:xfrm>
          <a:prstGeom prst="rect">
            <a:avLst/>
          </a:prstGeom>
          <a:noFill/>
        </p:spPr>
        <p:txBody>
          <a:bodyPr wrap="square" rtlCol="0">
            <a:spAutoFit/>
          </a:bodyPr>
          <a:lstStyle/>
          <a:p>
            <a:r>
              <a:rPr lang="en-US" dirty="0" smtClean="0"/>
              <a:t>OR</a:t>
            </a:r>
            <a:endParaRPr lang="en-US" dirty="0"/>
          </a:p>
        </p:txBody>
      </p:sp>
    </p:spTree>
    <p:extLst>
      <p:ext uri="{BB962C8B-B14F-4D97-AF65-F5344CB8AC3E}">
        <p14:creationId xmlns:p14="http://schemas.microsoft.com/office/powerpoint/2010/main" val="2138368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solidFill>
                  <a:srgbClr val="FFFF00"/>
                </a:solidFill>
              </a:rPr>
              <a:t>STUDENTS: </a:t>
            </a:r>
            <a:r>
              <a:rPr lang="en-US" sz="4000" dirty="0" smtClean="0">
                <a:ln>
                  <a:noFill/>
                </a:ln>
              </a:rPr>
              <a:t>Verifying Your Information</a:t>
            </a:r>
            <a:endParaRPr lang="en-US" sz="4000"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3</a:t>
            </a:fld>
            <a:endParaRPr lang="en-US" dirty="0">
              <a:solidFill>
                <a:prstClr val="black">
                  <a:tint val="75000"/>
                </a:prstClr>
              </a:solidFill>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66" y="1994290"/>
            <a:ext cx="8636409" cy="4196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8196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0857"/>
            <a:ext cx="9144000" cy="1216026"/>
          </a:xfrm>
        </p:spPr>
        <p:txBody>
          <a:bodyPr>
            <a:normAutofit/>
          </a:bodyPr>
          <a:lstStyle/>
          <a:p>
            <a:r>
              <a:rPr lang="en-US" dirty="0" smtClean="0">
                <a:solidFill>
                  <a:srgbClr val="FFFF00"/>
                </a:solidFill>
              </a:rPr>
              <a:t>  STUDENTS:</a:t>
            </a:r>
            <a:r>
              <a:rPr lang="en-US" dirty="0">
                <a:effectLst>
                  <a:outerShdw blurRad="50800" dist="38100" dir="2700000" algn="tl" rotWithShape="0">
                    <a:srgbClr val="000000">
                      <a:alpha val="43000"/>
                    </a:srgbClr>
                  </a:outerShdw>
                </a:effectLst>
              </a:rPr>
              <a:t> </a:t>
            </a:r>
            <a:r>
              <a:rPr lang="en-US" dirty="0" smtClean="0">
                <a:ln>
                  <a:noFill/>
                </a:ln>
                <a:effectLst>
                  <a:outerShdw blurRad="50800" dist="38100" dir="2700000" algn="tl" rotWithShape="0">
                    <a:srgbClr val="000000">
                      <a:alpha val="43000"/>
                    </a:srgbClr>
                  </a:outerShdw>
                </a:effectLst>
              </a:rPr>
              <a:t>SAGE Test Selection</a:t>
            </a:r>
            <a:endParaRPr lang="en-US" dirty="0">
              <a:ln>
                <a:noFill/>
              </a:ln>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4</a:t>
            </a:fld>
            <a:endParaRPr lang="en-US" dirty="0">
              <a:solidFill>
                <a:prstClr val="black">
                  <a:tint val="75000"/>
                </a:prstClr>
              </a:solidFill>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4392" y="2057401"/>
            <a:ext cx="6126855" cy="2619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3730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661"/>
            <a:ext cx="8229600" cy="835026"/>
          </a:xfrm>
        </p:spPr>
        <p:txBody>
          <a:bodyPr>
            <a:normAutofit fontScale="90000"/>
          </a:bodyPr>
          <a:lstStyle/>
          <a:p>
            <a:r>
              <a:rPr lang="en-US" dirty="0">
                <a:solidFill>
                  <a:srgbClr val="FFFF00"/>
                </a:solidFill>
              </a:rPr>
              <a:t>STUDENTS: </a:t>
            </a:r>
            <a:r>
              <a:rPr lang="pl-PL" dirty="0" smtClean="0">
                <a:ln>
                  <a:noFill/>
                </a:ln>
              </a:rPr>
              <a:t>w</a:t>
            </a:r>
            <a:r>
              <a:rPr lang="en-US" dirty="0" err="1" smtClean="0"/>
              <a:t>ait</a:t>
            </a:r>
            <a:r>
              <a:rPr lang="en-US" dirty="0" smtClean="0">
                <a:ln>
                  <a:noFill/>
                </a:ln>
              </a:rPr>
              <a:t> for Test </a:t>
            </a:r>
            <a:r>
              <a:rPr lang="en-US" dirty="0">
                <a:ln>
                  <a:noFill/>
                </a:ln>
              </a:rPr>
              <a:t>Administrator Approval</a:t>
            </a:r>
            <a:endParaRPr lang="en-US" dirty="0"/>
          </a:p>
        </p:txBody>
      </p:sp>
      <p:sp>
        <p:nvSpPr>
          <p:cNvPr id="4" name="Slide Number Placeholder 3"/>
          <p:cNvSpPr>
            <a:spLocks noGrp="1"/>
          </p:cNvSpPr>
          <p:nvPr>
            <p:ph type="sldNum" sz="quarter" idx="12"/>
          </p:nvPr>
        </p:nvSpPr>
        <p:spPr/>
        <p:txBody>
          <a:bodyPr/>
          <a:lstStyle/>
          <a:p>
            <a:fld id="{02ECE83E-BDEA-4F1B-8617-CA14C0C93CD7}" type="slidenum">
              <a:rPr lang="en-US" smtClean="0">
                <a:solidFill>
                  <a:prstClr val="black">
                    <a:tint val="75000"/>
                  </a:prstClr>
                </a:solidFill>
              </a:rPr>
              <a:pPr/>
              <a:t>5</a:t>
            </a:fld>
            <a:endParaRPr lang="en-US" dirty="0">
              <a:solidFill>
                <a:prstClr val="black">
                  <a:tint val="75000"/>
                </a:prstClr>
              </a:solidFill>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4467" y="2004788"/>
            <a:ext cx="5755591" cy="2694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4094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0857"/>
            <a:ext cx="9144000" cy="1216026"/>
          </a:xfrm>
        </p:spPr>
        <p:txBody>
          <a:bodyPr>
            <a:normAutofit/>
          </a:bodyPr>
          <a:lstStyle/>
          <a:p>
            <a:r>
              <a:rPr lang="en-US" sz="4000" dirty="0" smtClean="0">
                <a:solidFill>
                  <a:srgbClr val="FFFF00"/>
                </a:solidFill>
              </a:rPr>
              <a:t>   STUDENTS</a:t>
            </a:r>
            <a:r>
              <a:rPr lang="en-US" sz="4000" dirty="0">
                <a:solidFill>
                  <a:srgbClr val="FFFF00"/>
                </a:solidFill>
              </a:rPr>
              <a:t>: </a:t>
            </a:r>
            <a:r>
              <a:rPr lang="en-US" sz="4000" dirty="0" smtClean="0">
                <a:ln>
                  <a:noFill/>
                </a:ln>
              </a:rPr>
              <a:t>Is This Your Test?</a:t>
            </a:r>
            <a:endParaRPr lang="en-US" sz="4000"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6</a:t>
            </a:fld>
            <a:endParaRPr lang="en-US" dirty="0">
              <a:solidFill>
                <a:prstClr val="black">
                  <a:tint val="75000"/>
                </a:prstClr>
              </a:solidFill>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828800"/>
            <a:ext cx="7296150" cy="471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8539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57" y="413305"/>
            <a:ext cx="9144000" cy="838200"/>
          </a:xfrm>
        </p:spPr>
        <p:txBody>
          <a:bodyPr/>
          <a:lstStyle/>
          <a:p>
            <a:r>
              <a:rPr lang="en-US" dirty="0">
                <a:solidFill>
                  <a:srgbClr val="FFFF00"/>
                </a:solidFill>
              </a:rPr>
              <a:t>STUDENTS: </a:t>
            </a:r>
            <a:r>
              <a:rPr lang="en-US" dirty="0" smtClean="0">
                <a:ln>
                  <a:noFill/>
                </a:ln>
              </a:rPr>
              <a:t>Sound Check</a:t>
            </a:r>
            <a:endParaRPr lang="en-US"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7</a:t>
            </a:fld>
            <a:endParaRPr lang="en-US" dirty="0">
              <a:solidFill>
                <a:prstClr val="black">
                  <a:tint val="75000"/>
                </a:prstClr>
              </a:solidFill>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880677"/>
            <a:ext cx="6519863" cy="4596323"/>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1915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1565"/>
            <a:ext cx="9144000" cy="1066800"/>
          </a:xfrm>
        </p:spPr>
        <p:txBody>
          <a:bodyPr>
            <a:noAutofit/>
          </a:bodyPr>
          <a:lstStyle/>
          <a:p>
            <a:r>
              <a:rPr lang="en-US" sz="4000" dirty="0">
                <a:solidFill>
                  <a:srgbClr val="FFFF00"/>
                </a:solidFill>
              </a:rPr>
              <a:t>STUDENTS: </a:t>
            </a:r>
            <a:r>
              <a:rPr lang="en-US" sz="3800" dirty="0" smtClean="0">
                <a:ln>
                  <a:noFill/>
                </a:ln>
              </a:rPr>
              <a:t>Viewing Test Instructions/Starting the Test</a:t>
            </a:r>
            <a:endParaRPr lang="en-US" sz="3800"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8</a:t>
            </a:fld>
            <a:endParaRPr lang="en-US" dirty="0">
              <a:solidFill>
                <a:prstClr val="black">
                  <a:tint val="75000"/>
                </a:prstClr>
              </a:solidFill>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5806" y="2209800"/>
            <a:ext cx="6858000" cy="3968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9789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29" y="306387"/>
            <a:ext cx="8658594" cy="911226"/>
          </a:xfrm>
        </p:spPr>
        <p:txBody>
          <a:bodyPr>
            <a:normAutofit fontScale="90000"/>
          </a:bodyPr>
          <a:lstStyle/>
          <a:p>
            <a:r>
              <a:rPr lang="en-US" sz="4000" dirty="0">
                <a:solidFill>
                  <a:srgbClr val="FFFF00"/>
                </a:solidFill>
              </a:rPr>
              <a:t>STUDENTS: </a:t>
            </a:r>
            <a:r>
              <a:rPr lang="en-US" sz="4000" dirty="0" smtClean="0">
                <a:ln>
                  <a:noFill/>
                </a:ln>
              </a:rPr>
              <a:t>Proceeding Through the Test</a:t>
            </a:r>
            <a:endParaRPr lang="en-US" sz="4000" dirty="0">
              <a:ln>
                <a:noFill/>
              </a:ln>
            </a:endParaRPr>
          </a:p>
        </p:txBody>
      </p:sp>
      <p:sp>
        <p:nvSpPr>
          <p:cNvPr id="3" name="Content Placeholder 2"/>
          <p:cNvSpPr>
            <a:spLocks noGrp="1"/>
          </p:cNvSpPr>
          <p:nvPr>
            <p:ph idx="1"/>
          </p:nvPr>
        </p:nvSpPr>
        <p:spPr>
          <a:xfrm>
            <a:off x="213129" y="4495800"/>
            <a:ext cx="8549871" cy="2003695"/>
          </a:xfrm>
          <a:ln>
            <a:noFill/>
          </a:ln>
        </p:spPr>
        <p:txBody>
          <a:bodyPr>
            <a:normAutofit/>
          </a:bodyPr>
          <a:lstStyle/>
          <a:p>
            <a:pPr lvl="0"/>
            <a:r>
              <a:rPr lang="en-US" sz="2400" dirty="0" smtClean="0"/>
              <a:t>To answer </a:t>
            </a:r>
            <a:r>
              <a:rPr lang="en-US" sz="2400" b="1" dirty="0" smtClean="0"/>
              <a:t>multiple-choice</a:t>
            </a:r>
            <a:r>
              <a:rPr lang="en-US" sz="2400" dirty="0" smtClean="0"/>
              <a:t> items, click the desired answer option or click the circle with A, B, C, or D.</a:t>
            </a:r>
          </a:p>
          <a:p>
            <a:pPr lvl="0"/>
            <a:r>
              <a:rPr lang="en-US" sz="2400" dirty="0" smtClean="0"/>
              <a:t>To answer </a:t>
            </a:r>
            <a:r>
              <a:rPr lang="en-US" sz="2400" b="1" dirty="0" smtClean="0"/>
              <a:t>machine-scored constructed-response</a:t>
            </a:r>
            <a:r>
              <a:rPr lang="en-US" sz="2400" dirty="0" smtClean="0"/>
              <a:t> items, carefully follow the instructions given for each question.</a:t>
            </a:r>
          </a:p>
          <a:p>
            <a:endParaRPr lang="en-US" dirty="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9</a:t>
            </a:fld>
            <a:endParaRPr lang="en-US" dirty="0">
              <a:solidFill>
                <a:prstClr val="black">
                  <a:tint val="75000"/>
                </a:prstClr>
              </a:solidFill>
            </a:endParaRPr>
          </a:p>
        </p:txBody>
      </p:sp>
      <p:pic>
        <p:nvPicPr>
          <p:cNvPr id="5" name="Picture 1" descr="Overview of Student Testing Site"/>
          <p:cNvPicPr>
            <a:picLocks noChangeAspect="1" noChangeArrowheads="1"/>
          </p:cNvPicPr>
          <p:nvPr/>
        </p:nvPicPr>
        <p:blipFill rotWithShape="1">
          <a:blip r:embed="rId3">
            <a:extLst>
              <a:ext uri="{28A0092B-C50C-407E-A947-70E740481C1C}">
                <a14:useLocalDpi xmlns:a14="http://schemas.microsoft.com/office/drawing/2010/main" val="0"/>
              </a:ext>
            </a:extLst>
          </a:blip>
          <a:srcRect b="16434"/>
          <a:stretch/>
        </p:blipFill>
        <p:spPr bwMode="auto">
          <a:xfrm>
            <a:off x="1591229" y="1524000"/>
            <a:ext cx="5961543" cy="2971800"/>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9652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4</TotalTime>
  <Words>798</Words>
  <Application>Microsoft Office PowerPoint</Application>
  <PresentationFormat>On-screen Show (4:3)</PresentationFormat>
  <Paragraphs>99</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Detailed Step by Step Test Guide for Students</vt:lpstr>
      <vt:lpstr>  STUDENTS:  Start of Testing</vt:lpstr>
      <vt:lpstr>STUDENTS: Verifying Your Information</vt:lpstr>
      <vt:lpstr>  STUDENTS: SAGE Test Selection</vt:lpstr>
      <vt:lpstr>STUDENTS: wait for Test Administrator Approval</vt:lpstr>
      <vt:lpstr>   STUDENTS: Is This Your Test?</vt:lpstr>
      <vt:lpstr>STUDENTS: Sound Check</vt:lpstr>
      <vt:lpstr>STUDENTS: Viewing Test Instructions/Starting the Test</vt:lpstr>
      <vt:lpstr>STUDENTS: Proceeding Through the Test</vt:lpstr>
      <vt:lpstr>STUDENTS: Reviewing Items</vt:lpstr>
      <vt:lpstr>STUDENTS: Ending the Test</vt:lpstr>
    </vt:vector>
  </TitlesOfParts>
  <Company>Canyons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Detailed Step by Step Test Guide for Students</dc:title>
  <dc:creator>Michelle Pohl</dc:creator>
  <cp:lastModifiedBy>Bates, Marianne</cp:lastModifiedBy>
  <cp:revision>1</cp:revision>
  <dcterms:created xsi:type="dcterms:W3CDTF">2014-03-18T19:48:42Z</dcterms:created>
  <dcterms:modified xsi:type="dcterms:W3CDTF">2014-03-21T17:14:14Z</dcterms:modified>
</cp:coreProperties>
</file>